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Lst>
  <p:sldSz cx="9144000" cy="6858000" type="screen4x3"/>
  <p:notesSz cx="6858000" cy="97345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F315B99-54A5-493B-B339-F1F23ABC1DDE}" type="datetimeFigureOut">
              <a:rPr lang="es-ES" smtClean="0"/>
              <a:pPr/>
              <a:t>10/09/2015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C55FA5D-FA46-4C2C-AF3C-472F8AD6457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15B99-54A5-493B-B339-F1F23ABC1DDE}" type="datetimeFigureOut">
              <a:rPr lang="es-ES" smtClean="0"/>
              <a:pPr/>
              <a:t>10/09/2015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5FA5D-FA46-4C2C-AF3C-472F8AD6457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l="9303" t="17646"/>
          <a:stretch>
            <a:fillRect/>
          </a:stretch>
        </p:blipFill>
        <p:spPr bwMode="auto">
          <a:xfrm>
            <a:off x="90462" y="-24"/>
            <a:ext cx="9053538" cy="2000271"/>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l="16304" t="1809" b="59606"/>
          <a:stretch>
            <a:fillRect/>
          </a:stretch>
        </p:blipFill>
        <p:spPr bwMode="auto">
          <a:xfrm>
            <a:off x="0" y="1928802"/>
            <a:ext cx="1466848" cy="4572032"/>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a:srcRect/>
          <a:stretch>
            <a:fillRect/>
          </a:stretch>
        </p:blipFill>
        <p:spPr bwMode="auto">
          <a:xfrm>
            <a:off x="4429092" y="1857364"/>
            <a:ext cx="4714908" cy="665794"/>
          </a:xfrm>
          <a:prstGeom prst="rect">
            <a:avLst/>
          </a:prstGeom>
          <a:noFill/>
          <a:ln w="9525">
            <a:noFill/>
            <a:miter lim="800000"/>
            <a:headEnd/>
            <a:tailEnd/>
          </a:ln>
          <a:effectLst/>
        </p:spPr>
      </p:pic>
      <p:sp>
        <p:nvSpPr>
          <p:cNvPr id="7" name="6 CuadroTexto"/>
          <p:cNvSpPr txBox="1"/>
          <p:nvPr/>
        </p:nvSpPr>
        <p:spPr>
          <a:xfrm>
            <a:off x="1857356" y="2714620"/>
            <a:ext cx="6929486" cy="3785652"/>
          </a:xfrm>
          <a:prstGeom prst="rect">
            <a:avLst/>
          </a:prstGeom>
          <a:solidFill>
            <a:schemeClr val="bg1"/>
          </a:solidFill>
        </p:spPr>
        <p:txBody>
          <a:bodyPr wrap="square" rtlCol="0">
            <a:spAutoFit/>
          </a:bodyPr>
          <a:lstStyle/>
          <a:p>
            <a:r>
              <a:rPr lang="es-MX" sz="1600" dirty="0" smtClean="0"/>
              <a:t>Camisolines, guantes e higiene de manos son instrumentos primarios para prevenir  la transmisión de patógenos en unidades donde se brindan cuidados para la salud. El CDC recomendó que estos elementos sean usados con todos los pacientes como  parte de las Precauciones Estándar e incluyen higiene de manos al entrar y salir y después de tocar el entorno del paciente o antes de tocar un sitio estéril. Le agrega el uso de guantes y camisolín para cuidado de los pacientes que involucren riesgo de exposición a fluidos corporales, membranas mucosas o piel no intacta. Medidas adicionales conocidas como Precauciones o Aislamiento de Contacto  (AC) han sido también recomendadas por el CDC en hospitales de agudos “para todos los pacientes infectados o colonizados con microorganismos </a:t>
            </a:r>
            <a:r>
              <a:rPr lang="es-MX" sz="1600" dirty="0" err="1" smtClean="0"/>
              <a:t>multirresistes</a:t>
            </a:r>
            <a:r>
              <a:rPr lang="es-MX" sz="1600" dirty="0" smtClean="0"/>
              <a:t> (MMR)” Las primeras indicaciones para AC en EEUU se hicieron para pacientes colonizados e infectados con SAMR o para ERV.  EL AC requiere habitación individual, elementos de uso personal (termómetro, estetoscopio, rollo de tela adhesiva, antisépticos, guantes, gasas, lazos, etc.) y que el personal de salud se coloque guantes y camisolín para la atención de los pacientes</a:t>
            </a:r>
            <a:endParaRPr lang="es-ES" sz="1600" dirty="0"/>
          </a:p>
        </p:txBody>
      </p:sp>
      <p:sp>
        <p:nvSpPr>
          <p:cNvPr id="6" name="5 CuadroTexto"/>
          <p:cNvSpPr txBox="1"/>
          <p:nvPr/>
        </p:nvSpPr>
        <p:spPr>
          <a:xfrm>
            <a:off x="1619672" y="116632"/>
            <a:ext cx="4241418" cy="369332"/>
          </a:xfrm>
          <a:prstGeom prst="rect">
            <a:avLst/>
          </a:prstGeom>
          <a:noFill/>
        </p:spPr>
        <p:txBody>
          <a:bodyPr wrap="none" rtlCol="0">
            <a:spAutoFit/>
          </a:bodyPr>
          <a:lstStyle/>
          <a:p>
            <a:r>
              <a:rPr lang="es-AR" b="1" dirty="0" smtClean="0">
                <a:solidFill>
                  <a:schemeClr val="accent1"/>
                </a:solidFill>
              </a:rPr>
              <a:t>Traducción y adaptación: Lic. Elena Andión</a:t>
            </a:r>
            <a:endParaRPr lang="es-AR" b="1"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0"/>
            <a:ext cx="8983741" cy="1754326"/>
          </a:xfrm>
          <a:prstGeom prst="rect">
            <a:avLst/>
          </a:prstGeom>
          <a:noFill/>
        </p:spPr>
        <p:txBody>
          <a:bodyPr wrap="none" rtlCol="0">
            <a:spAutoFit/>
          </a:bodyPr>
          <a:lstStyle/>
          <a:p>
            <a:r>
              <a:rPr lang="es-MX" dirty="0" smtClean="0"/>
              <a:t>El AC  se aplica a una gran cantidad de pacientes hospitalizados. El porcentaje exacto de </a:t>
            </a:r>
          </a:p>
          <a:p>
            <a:r>
              <a:rPr lang="es-MX" dirty="0" smtClean="0"/>
              <a:t>pacientes que se atienden bajo AC debido a SAMR o ERV es variable entre hospitales, al </a:t>
            </a:r>
          </a:p>
          <a:p>
            <a:r>
              <a:rPr lang="es-MX" dirty="0" smtClean="0"/>
              <a:t>igual que los métodos usados para identificar SAMR o ERV.- Si las muestras ser obtienen</a:t>
            </a:r>
          </a:p>
          <a:p>
            <a:r>
              <a:rPr lang="es-MX" dirty="0" smtClean="0"/>
              <a:t>durante cuidados clínicos de rutina, aproximadamente entre el 5 al 10 % de los pacientes  e</a:t>
            </a:r>
          </a:p>
          <a:p>
            <a:r>
              <a:rPr lang="es-MX" dirty="0" smtClean="0"/>
              <a:t>Unidades de cuidados agudos es colocado en AC, comparado con un 20 a 25 % si se </a:t>
            </a:r>
          </a:p>
          <a:p>
            <a:r>
              <a:rPr lang="es-MX" dirty="0" smtClean="0"/>
              <a:t>realiza vigilancia para detectar colonización asintomática para SAMR o ERV.</a:t>
            </a:r>
            <a:endParaRPr lang="es-ES" dirty="0"/>
          </a:p>
        </p:txBody>
      </p:sp>
      <p:sp>
        <p:nvSpPr>
          <p:cNvPr id="5" name="4 CuadroTexto"/>
          <p:cNvSpPr txBox="1"/>
          <p:nvPr/>
        </p:nvSpPr>
        <p:spPr>
          <a:xfrm>
            <a:off x="0" y="1785926"/>
            <a:ext cx="9441687" cy="4524315"/>
          </a:xfrm>
          <a:prstGeom prst="rect">
            <a:avLst/>
          </a:prstGeom>
          <a:noFill/>
        </p:spPr>
        <p:txBody>
          <a:bodyPr wrap="none" rtlCol="0">
            <a:spAutoFit/>
          </a:bodyPr>
          <a:lstStyle/>
          <a:p>
            <a:r>
              <a:rPr lang="es-MX" dirty="0" smtClean="0"/>
              <a:t>El uso de guantes y camisolines para cada contacto con el paciente requiere de un esfuerzo</a:t>
            </a:r>
          </a:p>
          <a:p>
            <a:r>
              <a:rPr lang="es-MX" dirty="0" smtClean="0"/>
              <a:t>adicional por parte del personal que cuida a los pacientes. Para lograr niveles de adherencia </a:t>
            </a:r>
          </a:p>
          <a:p>
            <a:r>
              <a:rPr lang="es-MX" dirty="0" smtClean="0"/>
              <a:t>cercanos al 80 % se requiere de entrenamiento y monitoreo. El AC también requiere del uso</a:t>
            </a:r>
          </a:p>
          <a:p>
            <a:r>
              <a:rPr lang="es-MX" dirty="0" smtClean="0"/>
              <a:t>de un gran número de guantes y camisolines incrementándose los costos en forma considerable.</a:t>
            </a:r>
          </a:p>
          <a:p>
            <a:r>
              <a:rPr lang="es-MX" dirty="0" smtClean="0"/>
              <a:t>AC pueden ser también asociados con consecuencias no intencionales con los pacientes.</a:t>
            </a:r>
          </a:p>
          <a:p>
            <a:r>
              <a:rPr lang="es-MX" dirty="0" smtClean="0"/>
              <a:t>El personal de salud (PS) visita a los pacientes bajo AC cerca de un 25 a un 50 % menos que a los</a:t>
            </a:r>
          </a:p>
          <a:p>
            <a:r>
              <a:rPr lang="es-MX" dirty="0" smtClean="0"/>
              <a:t>Pacientes que no se encuentran bajo AC. La admisión o egresos de pacientes que requieren de </a:t>
            </a:r>
          </a:p>
          <a:p>
            <a:r>
              <a:rPr lang="es-MX" dirty="0" smtClean="0"/>
              <a:t>AC puede verse demorada. </a:t>
            </a:r>
          </a:p>
          <a:p>
            <a:r>
              <a:rPr lang="es-MX" dirty="0" smtClean="0"/>
              <a:t>Las pocas visitas del PS a los pacientes bajo AC pueden estar asociadas con baja satisfacción</a:t>
            </a:r>
          </a:p>
          <a:p>
            <a:r>
              <a:rPr lang="es-MX" dirty="0" smtClean="0"/>
              <a:t>del  paciente por su tratamiento, depresión, ansiedad o eventos adversos prevenibles tales </a:t>
            </a:r>
          </a:p>
          <a:p>
            <a:r>
              <a:rPr lang="es-MX" dirty="0" smtClean="0"/>
              <a:t>como  caídas, ulceras  por presión o hipoglucemia. Los datos que asocian esos eventos con el</a:t>
            </a:r>
          </a:p>
          <a:p>
            <a:r>
              <a:rPr lang="es-MX" dirty="0" smtClean="0"/>
              <a:t>AC son observacionales y no deben ser mal interpretados. Datos de alta calidad de estudios </a:t>
            </a:r>
          </a:p>
          <a:p>
            <a:r>
              <a:rPr lang="es-MX" dirty="0" smtClean="0"/>
              <a:t>que relacionan intervenciones  con el uso de camisolines y guantes para  el contacto con</a:t>
            </a:r>
          </a:p>
          <a:p>
            <a:r>
              <a:rPr lang="es-MX" dirty="0" smtClean="0"/>
              <a:t>todos los pacientes, independientemente que se encuentren colonizados o infectados con</a:t>
            </a:r>
          </a:p>
          <a:p>
            <a:r>
              <a:rPr lang="es-MX" dirty="0" smtClean="0"/>
              <a:t>SAMR o ERV, se encontraron subgrupos de pacientes  que no presentaron  efectos adversos por </a:t>
            </a:r>
          </a:p>
          <a:p>
            <a:r>
              <a:rPr lang="es-MX" dirty="0" smtClean="0"/>
              <a:t>el hecho que durante su atención se utilizaron camisolines y guantes.</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0"/>
            <a:ext cx="9138464" cy="6186309"/>
          </a:xfrm>
          <a:prstGeom prst="rect">
            <a:avLst/>
          </a:prstGeom>
          <a:noFill/>
        </p:spPr>
        <p:txBody>
          <a:bodyPr wrap="none" rtlCol="0">
            <a:spAutoFit/>
          </a:bodyPr>
          <a:lstStyle/>
          <a:p>
            <a:r>
              <a:rPr lang="es-MX" dirty="0" smtClean="0"/>
              <a:t>A pesar de que el uso de AC se ha generalizado, hay muy poca evidencia que las medidas que</a:t>
            </a:r>
          </a:p>
          <a:p>
            <a:r>
              <a:rPr lang="es-MX" dirty="0" smtClean="0"/>
              <a:t>Incluye realmente prevengan las infecciones por SAMR o ERV en endemias o lugares donde no</a:t>
            </a:r>
          </a:p>
          <a:p>
            <a:r>
              <a:rPr lang="es-MX" dirty="0" smtClean="0"/>
              <a:t>hay brotes relacionados.  No hay estudios  de  intervención que comparen los porcentajes de</a:t>
            </a:r>
          </a:p>
          <a:p>
            <a:r>
              <a:rPr lang="es-MX" dirty="0" smtClean="0"/>
              <a:t>adquisición de SAMR o ERV entre lugares donde se aplican las  Precauciones Estándar versus </a:t>
            </a:r>
          </a:p>
          <a:p>
            <a:r>
              <a:rPr lang="es-MX" dirty="0" smtClean="0"/>
              <a:t>donde se aplica el AC. </a:t>
            </a:r>
          </a:p>
          <a:p>
            <a:r>
              <a:rPr lang="es-MX" dirty="0" smtClean="0"/>
              <a:t>El CDC concluye, luego de revisar la literatura disponible,  que no es posible determinar la </a:t>
            </a:r>
          </a:p>
          <a:p>
            <a:r>
              <a:rPr lang="es-MX" dirty="0" smtClean="0"/>
              <a:t>efectividad de intervenciones individuales o combinaciones específicas de intervenciones,  cuya</a:t>
            </a:r>
          </a:p>
          <a:p>
            <a:r>
              <a:rPr lang="es-MX" dirty="0" smtClean="0"/>
              <a:t>implementación  pueda resultar  apropiada para  el control de MMR. Un estudio  </a:t>
            </a:r>
            <a:r>
              <a:rPr lang="es-MX" dirty="0" err="1" smtClean="0"/>
              <a:t>randomizado</a:t>
            </a:r>
            <a:endParaRPr lang="es-MX" dirty="0" smtClean="0"/>
          </a:p>
          <a:p>
            <a:r>
              <a:rPr lang="es-MX" dirty="0" smtClean="0"/>
              <a:t>de alta calidad,   encontró que la vigilancia activa para detectar  colonización para SAMR o ERV </a:t>
            </a:r>
          </a:p>
          <a:p>
            <a:r>
              <a:rPr lang="es-MX" dirty="0" smtClean="0"/>
              <a:t>duplicaba el número de hallazgos y por ende de AC pero no tuvo ningún efecto  sobre las tasas</a:t>
            </a:r>
          </a:p>
          <a:p>
            <a:r>
              <a:rPr lang="es-MX" dirty="0" smtClean="0"/>
              <a:t>de transmisión de SAMR o ERV .</a:t>
            </a:r>
          </a:p>
          <a:p>
            <a:r>
              <a:rPr lang="es-MX" dirty="0" smtClean="0"/>
              <a:t>Este mejor conocimiento que permite aislar un mayor número de pacientes no resulta </a:t>
            </a:r>
          </a:p>
          <a:p>
            <a:r>
              <a:rPr lang="es-MX" dirty="0" smtClean="0"/>
              <a:t>necesariamente, en un menor número de infecciones ya que es importante considerar  los</a:t>
            </a:r>
          </a:p>
          <a:p>
            <a:r>
              <a:rPr lang="es-MX" dirty="0" smtClean="0"/>
              <a:t>pasos para la adquisición de un MMR y su consecuente infección , por ejemplo, para SAMR.</a:t>
            </a:r>
          </a:p>
          <a:p>
            <a:r>
              <a:rPr lang="es-MX" dirty="0" smtClean="0"/>
              <a:t>La mayoría de las infecciones por SAMR son endógenas, lo que significa que las cepas </a:t>
            </a:r>
          </a:p>
          <a:p>
            <a:r>
              <a:rPr lang="es-MX" dirty="0" smtClean="0"/>
              <a:t>infectantes  colonizan  al paciente antes que se desarrolle la infección. Por cual, el AC no puede</a:t>
            </a:r>
          </a:p>
          <a:p>
            <a:r>
              <a:rPr lang="es-MX" dirty="0" smtClean="0"/>
              <a:t>prevenir que la infección ocurra  en la mayoría de los pacientes colonizados. </a:t>
            </a:r>
          </a:p>
          <a:p>
            <a:r>
              <a:rPr lang="es-MX" dirty="0" smtClean="0"/>
              <a:t>Sin embargo, teóricamente el AC  resultaría útil para prevenir la infección en pacientes no </a:t>
            </a:r>
          </a:p>
          <a:p>
            <a:r>
              <a:rPr lang="es-MX" dirty="0" smtClean="0"/>
              <a:t>portadores de SAMR.  Datos recientes sugieren  que la adquisición de SAMR  es un evento poco</a:t>
            </a:r>
          </a:p>
          <a:p>
            <a:r>
              <a:rPr lang="es-MX" dirty="0" smtClean="0"/>
              <a:t>frecuente que ocurre en aproximadamente el 2 %  de pacientes de alto riesgo internados  en </a:t>
            </a:r>
          </a:p>
          <a:p>
            <a:r>
              <a:rPr lang="es-MX" dirty="0" smtClean="0"/>
              <a:t>Unidades de Cuidados Intensivos y solo cerca del 20 % de  las adquisiciones pueden ser </a:t>
            </a:r>
          </a:p>
          <a:p>
            <a:r>
              <a:rPr lang="es-MX" dirty="0" smtClean="0"/>
              <a:t>aparentemente atribuidas a una  trasmisión paciente a paciente.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7158" y="428604"/>
            <a:ext cx="8825173" cy="5078313"/>
          </a:xfrm>
          <a:prstGeom prst="rect">
            <a:avLst/>
          </a:prstGeom>
          <a:noFill/>
        </p:spPr>
        <p:txBody>
          <a:bodyPr wrap="none" rtlCol="0">
            <a:spAutoFit/>
          </a:bodyPr>
          <a:lstStyle/>
          <a:p>
            <a:r>
              <a:rPr lang="es-MX" dirty="0" smtClean="0"/>
              <a:t>Un estudio reciente del CDC encontró que el 4 % de los pacientes hospitalizados  cursaba</a:t>
            </a:r>
          </a:p>
          <a:p>
            <a:r>
              <a:rPr lang="es-MX" dirty="0" smtClean="0"/>
              <a:t>una infección asociada al cuidado de la salud (IACS), y de esas infecciones, solo el 11 % fue</a:t>
            </a:r>
          </a:p>
          <a:p>
            <a:r>
              <a:rPr lang="es-MX" dirty="0" smtClean="0"/>
              <a:t> atribuible a S. </a:t>
            </a:r>
            <a:r>
              <a:rPr lang="es-MX" dirty="0" err="1" smtClean="0"/>
              <a:t>aureus</a:t>
            </a:r>
            <a:r>
              <a:rPr lang="es-MX" dirty="0" smtClean="0"/>
              <a:t> (afectando aproximadamente al 0,4 % de todos los pacientes).</a:t>
            </a:r>
          </a:p>
          <a:p>
            <a:r>
              <a:rPr lang="es-MX" dirty="0" smtClean="0"/>
              <a:t>Dado que la mitad de todas las infecciones por S. </a:t>
            </a:r>
            <a:r>
              <a:rPr lang="es-MX" dirty="0" err="1" smtClean="0"/>
              <a:t>aureus</a:t>
            </a:r>
            <a:r>
              <a:rPr lang="es-MX" dirty="0" smtClean="0"/>
              <a:t> son atribuibles SAMR, se ha</a:t>
            </a:r>
          </a:p>
          <a:p>
            <a:r>
              <a:rPr lang="es-MX" dirty="0" smtClean="0"/>
              <a:t>estimado que el 0,2 % de los pacientes hospitalizados experimenta una IACS atribuible a </a:t>
            </a:r>
          </a:p>
          <a:p>
            <a:r>
              <a:rPr lang="es-MX" dirty="0" smtClean="0"/>
              <a:t>SAMR.  Muchas de esas infecciones ocurren en pacientes colonizados con SAMR.  Podría ser</a:t>
            </a:r>
          </a:p>
          <a:p>
            <a:r>
              <a:rPr lang="es-MX" dirty="0" smtClean="0"/>
              <a:t>prevenible mediante el AC sólo una pequeña fracción de IACS  por SAMR que ocurre como</a:t>
            </a:r>
          </a:p>
          <a:p>
            <a:r>
              <a:rPr lang="es-MX" dirty="0" smtClean="0"/>
              <a:t>debido a una  transmisión de paciente a paciente. </a:t>
            </a:r>
          </a:p>
          <a:p>
            <a:r>
              <a:rPr lang="es-MX" dirty="0" smtClean="0"/>
              <a:t>No se conoce aún hasta donde la transmisión sería prevenible mediante el AC y hasta donde</a:t>
            </a:r>
          </a:p>
          <a:p>
            <a:r>
              <a:rPr lang="es-MX" dirty="0" smtClean="0"/>
              <a:t>puede serlo mediante una mejora en la aplicación de las Precauciones </a:t>
            </a:r>
            <a:r>
              <a:rPr lang="es-MX" dirty="0" err="1" smtClean="0"/>
              <a:t>Est</a:t>
            </a:r>
            <a:r>
              <a:rPr lang="es-MX" dirty="0" smtClean="0"/>
              <a:t> </a:t>
            </a:r>
            <a:r>
              <a:rPr lang="es-MX" dirty="0" err="1" smtClean="0"/>
              <a:t>ándar</a:t>
            </a:r>
            <a:r>
              <a:rPr lang="es-MX" dirty="0" smtClean="0"/>
              <a:t> .</a:t>
            </a:r>
          </a:p>
          <a:p>
            <a:r>
              <a:rPr lang="es-ES" dirty="0" smtClean="0"/>
              <a:t>Los datos de los estudios aleatorios de intervención en los cuales se utilizaron camisolines</a:t>
            </a:r>
          </a:p>
          <a:p>
            <a:r>
              <a:rPr lang="es-ES" dirty="0" smtClean="0"/>
              <a:t>y guantes en forma universal, es decir para la atención de todos los pacientes de alto riesgo</a:t>
            </a:r>
          </a:p>
          <a:p>
            <a:r>
              <a:rPr lang="es-ES" dirty="0" smtClean="0"/>
              <a:t>internados en UCI, han ayudado a establecer  el límite superior al logro alcanzado con el uso</a:t>
            </a:r>
          </a:p>
          <a:p>
            <a:r>
              <a:rPr lang="es-ES" dirty="0" smtClean="0"/>
              <a:t>del AC. Más allá del uso de camisolines y guantes para la atención de todos los pacientes, </a:t>
            </a:r>
          </a:p>
          <a:p>
            <a:r>
              <a:rPr lang="es-ES" dirty="0" smtClean="0"/>
              <a:t>este estudio demostró una mejora en la prevención de infecciones debido al aumento en </a:t>
            </a:r>
          </a:p>
          <a:p>
            <a:r>
              <a:rPr lang="es-ES" dirty="0" smtClean="0"/>
              <a:t>la adherencia a la higiene de manos y la disminución de las visitas de los trabajadores de </a:t>
            </a:r>
          </a:p>
          <a:p>
            <a:r>
              <a:rPr lang="es-ES" dirty="0" smtClean="0"/>
              <a:t>la salud. El uso universal de camisolines y guantes resultó  en una disminución de la </a:t>
            </a:r>
          </a:p>
          <a:p>
            <a:r>
              <a:rPr lang="es-MX" dirty="0" smtClean="0"/>
              <a:t>adquisición de SAMR que fue del 14 al 58 % y no afectó la adquisición de ERV.</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285720" y="428604"/>
            <a:ext cx="8572560" cy="5355312"/>
          </a:xfrm>
          <a:prstGeom prst="rect">
            <a:avLst/>
          </a:prstGeom>
          <a:noFill/>
        </p:spPr>
        <p:txBody>
          <a:bodyPr wrap="square" rtlCol="0">
            <a:spAutoFit/>
          </a:bodyPr>
          <a:lstStyle/>
          <a:p>
            <a:r>
              <a:rPr lang="es-ES" dirty="0" smtClean="0"/>
              <a:t> Sin embargo, es dable pensar que si se pudiera  mejorar la utilización de las Precauciones Estándar (higiene de manos, uso selectivo de las barreras para pacientes con drenaje de heridas no contenidas, incontinencia, etc.) funcionarían tan  bien o mejor que el AC tradicional?</a:t>
            </a:r>
          </a:p>
          <a:p>
            <a:r>
              <a:rPr lang="es-ES" dirty="0" smtClean="0"/>
              <a:t>Aunque ningún estudio ha comparado directamente el uso óptimo de las Precauciones Estándar solas versus el AC  para SAMR o ERV,  datos de los estudios disponibles sugieren que los beneficios del AC  son probablemente muy pequeños. n</a:t>
            </a:r>
          </a:p>
          <a:p>
            <a:r>
              <a:rPr lang="es-ES" dirty="0" smtClean="0"/>
              <a:t>Hay que tener en cuenta  que la mayoría de los estudios sobre el AC se hicieron hace más de 10 años, antes de los esfuerzos generalizados para mejorar la adherencia a la higiene de manos, el baño diario con </a:t>
            </a:r>
            <a:r>
              <a:rPr lang="es-ES" dirty="0" err="1" smtClean="0"/>
              <a:t>clorhexidina</a:t>
            </a:r>
            <a:r>
              <a:rPr lang="es-ES" dirty="0" smtClean="0"/>
              <a:t> y la limpieza y desinfección del entorno del paciente ( que reducen las tasas de todo tipo de IACS), por lo que los  beneficios potenciales del AC  probablemente aún menores de lo que estos  estudios estiman. </a:t>
            </a:r>
          </a:p>
          <a:p>
            <a:r>
              <a:rPr lang="es-ES" dirty="0" smtClean="0"/>
              <a:t>A pesar de la evidencia limitada, la mayoría de los hospitales  de los Estados Unidos han continuado con el uso rutinario del AC para portadores de SAMR y ERV . En algunos estados el uso rutinario de AC está basado en leyes estatales que obligan a los pacientes a estudiarse para detección de SAMR. Algunas excepciones incluyen </a:t>
            </a:r>
            <a:r>
              <a:rPr lang="es-ES" dirty="0" err="1" smtClean="0"/>
              <a:t>Dartmouth-Hitchcock</a:t>
            </a:r>
            <a:r>
              <a:rPr lang="es-ES" dirty="0" smtClean="0"/>
              <a:t> </a:t>
            </a:r>
            <a:r>
              <a:rPr lang="es-ES" dirty="0" err="1" smtClean="0"/>
              <a:t>Medical</a:t>
            </a:r>
            <a:r>
              <a:rPr lang="es-ES" dirty="0" smtClean="0"/>
              <a:t> Center, Virginia Commonwealth </a:t>
            </a:r>
            <a:r>
              <a:rPr lang="es-ES" dirty="0" err="1" smtClean="0"/>
              <a:t>University</a:t>
            </a:r>
            <a:r>
              <a:rPr lang="es-ES" dirty="0" smtClean="0"/>
              <a:t> </a:t>
            </a:r>
            <a:r>
              <a:rPr lang="es-ES" dirty="0" err="1" smtClean="0"/>
              <a:t>Medical</a:t>
            </a:r>
            <a:r>
              <a:rPr lang="es-ES" dirty="0" smtClean="0"/>
              <a:t> Center, Detroit </a:t>
            </a:r>
            <a:r>
              <a:rPr lang="es-ES" dirty="0" err="1" smtClean="0"/>
              <a:t>Medical</a:t>
            </a:r>
            <a:r>
              <a:rPr lang="es-ES" dirty="0" smtClean="0"/>
              <a:t> Center, y la Clínica Cleveland.</a:t>
            </a:r>
          </a:p>
          <a:p>
            <a:endParaRPr lang="es-E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357158" y="428604"/>
            <a:ext cx="8877110" cy="6186309"/>
          </a:xfrm>
          <a:prstGeom prst="rect">
            <a:avLst/>
          </a:prstGeom>
          <a:noFill/>
        </p:spPr>
        <p:txBody>
          <a:bodyPr wrap="none" rtlCol="0">
            <a:spAutoFit/>
          </a:bodyPr>
          <a:lstStyle/>
          <a:p>
            <a:r>
              <a:rPr lang="es-MX" dirty="0" smtClean="0"/>
              <a:t>Estos centros médicos no usan AC para SAMR y ERV y, en reportes no publicados, las tasas </a:t>
            </a:r>
          </a:p>
          <a:p>
            <a:r>
              <a:rPr lang="es-MX" dirty="0" smtClean="0"/>
              <a:t>de infección se mantienen estables o decrecientes.</a:t>
            </a:r>
          </a:p>
          <a:p>
            <a:r>
              <a:rPr lang="es-MX" dirty="0" smtClean="0"/>
              <a:t>Mejores estudios serán necesarios para definir  si el AC debe ser usado. El tipo de estudio</a:t>
            </a:r>
          </a:p>
          <a:p>
            <a:r>
              <a:rPr lang="es-MX" dirty="0" smtClean="0"/>
              <a:t>ideal debe ser un estudio de alta calidad, cuasi experimental o un estudio aleatorio </a:t>
            </a:r>
          </a:p>
          <a:p>
            <a:r>
              <a:rPr lang="es-MX" dirty="0" err="1" smtClean="0"/>
              <a:t>multicéntrico</a:t>
            </a:r>
            <a:r>
              <a:rPr lang="es-MX" dirty="0" smtClean="0"/>
              <a:t> que compare el efecto de adicionar AC a la aplicación apropiada de </a:t>
            </a:r>
          </a:p>
          <a:p>
            <a:r>
              <a:rPr lang="es-MX" dirty="0" smtClean="0"/>
              <a:t>Precauciones Estándar para  las infecciones por SAMR o ERV. </a:t>
            </a:r>
          </a:p>
          <a:p>
            <a:r>
              <a:rPr lang="es-MX" dirty="0" smtClean="0"/>
              <a:t>Estudios de este tipo </a:t>
            </a:r>
            <a:r>
              <a:rPr lang="es-ES" dirty="0" smtClean="0"/>
              <a:t>proporcionaría n una orientación fundamental para los hospitales y </a:t>
            </a:r>
          </a:p>
          <a:p>
            <a:r>
              <a:rPr lang="es-ES" dirty="0" smtClean="0"/>
              <a:t>deben ser financiados por la Agencia para la Investigación y Calidad de Salud, el CDC o </a:t>
            </a:r>
          </a:p>
          <a:p>
            <a:r>
              <a:rPr lang="es-ES" dirty="0" smtClean="0"/>
              <a:t>fundaciones privadas.</a:t>
            </a:r>
          </a:p>
          <a:p>
            <a:r>
              <a:rPr lang="es-ES" dirty="0" smtClean="0"/>
              <a:t>¿Cómo deben los hospitales aplicar  el AC a los pacientes colonizados o  infectados con </a:t>
            </a:r>
          </a:p>
          <a:p>
            <a:r>
              <a:rPr lang="es-ES" dirty="0" smtClean="0"/>
              <a:t>SAMR o ERV? Para estos pacientes no hay beneficio documentado para que se mantengan</a:t>
            </a:r>
          </a:p>
          <a:p>
            <a:r>
              <a:rPr lang="es-ES" dirty="0" smtClean="0"/>
              <a:t>en AC, significa que es necesario renunciar al AC? Debe hacerse una cuidadosa ponderación</a:t>
            </a:r>
          </a:p>
          <a:p>
            <a:r>
              <a:rPr lang="es-ES" dirty="0" smtClean="0"/>
              <a:t>de los riesgos versus los beneficios . Pero no puede hacerse con la información disponible.</a:t>
            </a:r>
          </a:p>
          <a:p>
            <a:r>
              <a:rPr lang="es-ES" dirty="0" smtClean="0"/>
              <a:t>Si bien el conocimiento actual de la epidemiología  es limitado  en cuanto a la epidemiología </a:t>
            </a:r>
          </a:p>
          <a:p>
            <a:r>
              <a:rPr lang="es-ES" dirty="0" smtClean="0"/>
              <a:t>de patógenos emergentes no endémicos  como las  </a:t>
            </a:r>
            <a:r>
              <a:rPr lang="es-ES" dirty="0" err="1" smtClean="0"/>
              <a:t>enterobacterias</a:t>
            </a:r>
            <a:r>
              <a:rPr lang="es-ES" dirty="0" smtClean="0"/>
              <a:t>  resistentes a múltiples </a:t>
            </a:r>
          </a:p>
          <a:p>
            <a:r>
              <a:rPr lang="es-ES" dirty="0" smtClean="0"/>
              <a:t>fármacos, el uso del AC para esos microorganismos parece ser  prudente.</a:t>
            </a:r>
          </a:p>
          <a:p>
            <a:r>
              <a:rPr lang="es-ES" dirty="0" smtClean="0"/>
              <a:t>Para SAMR o ERV, el AC  podría considerarse un medida adyuvante o secundaria, para </a:t>
            </a:r>
          </a:p>
          <a:p>
            <a:r>
              <a:rPr lang="es-ES" dirty="0" smtClean="0"/>
              <a:t>reducir la transmisión cuando los enfoques estándar (Precauciones  Estándar</a:t>
            </a:r>
          </a:p>
          <a:p>
            <a:r>
              <a:rPr lang="es-ES" dirty="0" smtClean="0"/>
              <a:t>y paquetes de prevención de infecciones)  han fallado,  como por ejemplo durante los </a:t>
            </a:r>
          </a:p>
          <a:p>
            <a:r>
              <a:rPr lang="es-ES" dirty="0" smtClean="0"/>
              <a:t>brotes o cuando las tasas de infecciones están aumentando a pesar de que se están</a:t>
            </a:r>
          </a:p>
          <a:p>
            <a:r>
              <a:rPr lang="es-ES" dirty="0" smtClean="0"/>
              <a:t>realizando los mejores esfuerzos de prevención. Las leyes estatales y mandatos </a:t>
            </a:r>
          </a:p>
          <a:p>
            <a:r>
              <a:rPr lang="es-ES" dirty="0" smtClean="0"/>
              <a:t>arbitrarios que requieren de la selección y uso del AC para SAMR debe ser reconsiderada.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2844" y="428604"/>
            <a:ext cx="8643998" cy="1200329"/>
          </a:xfrm>
          <a:prstGeom prst="rect">
            <a:avLst/>
          </a:prstGeom>
        </p:spPr>
        <p:txBody>
          <a:bodyPr wrap="square">
            <a:spAutoFit/>
          </a:bodyPr>
          <a:lstStyle/>
          <a:p>
            <a:r>
              <a:rPr lang="es-ES" dirty="0" smtClean="0"/>
              <a:t>Si la experiencia de algunos hospitales  que adoptaron los cambios en forma temprana,</a:t>
            </a:r>
          </a:p>
          <a:p>
            <a:r>
              <a:rPr lang="es-ES" dirty="0" smtClean="0"/>
              <a:t>sirve </a:t>
            </a:r>
            <a:r>
              <a:rPr lang="es-ES" dirty="0" smtClean="0"/>
              <a:t>de guía, el futuro requiere de un enfoque más reflexivo para limitar la transmisión de </a:t>
            </a:r>
          </a:p>
          <a:p>
            <a:r>
              <a:rPr lang="es-ES" dirty="0" smtClean="0"/>
              <a:t>MMR y la infección mientras  se logra una mejora general del paciente en cuanto a su seguridad y  satisfacción.</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1609</Words>
  <Application>Microsoft Office PowerPoint</Application>
  <PresentationFormat>Presentación en pantalla (4:3)</PresentationFormat>
  <Paragraphs>93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Administrador</dc:creator>
  <cp:lastModifiedBy>Elena</cp:lastModifiedBy>
  <cp:revision>24</cp:revision>
  <dcterms:created xsi:type="dcterms:W3CDTF">2015-06-24T13:45:03Z</dcterms:created>
  <dcterms:modified xsi:type="dcterms:W3CDTF">2015-09-10T16:36:16Z</dcterms:modified>
</cp:coreProperties>
</file>